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grandir" panose="020B0604020202020204" charset="0"/>
      <p:regular r:id="rId10"/>
    </p:embeddedFont>
    <p:embeddedFont>
      <p:font typeface="Agrandir Bold" panose="020B0604020202020204" charset="0"/>
      <p:regular r:id="rId11"/>
    </p:embeddedFont>
    <p:embeddedFont>
      <p:font typeface="Agrandir Medium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oto Serif Display" panose="020B0604020202020204"/>
      <p:regular r:id="rId17"/>
    </p:embeddedFont>
    <p:embeddedFont>
      <p:font typeface="PT Serif Bold" panose="020B0604020202020204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9.sv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hyperlink" Target="https://wordwall.net/uk/myactivities/folder/6946084/%D0%B3%D1%80%D0%B0%D0%BC%D0%B0%D1%82%D0%B8%D0%BA%D0%B0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hyperlink" Target="https://wordwall.net/uk/myactivities/folder/6946071/%D0%B7%D0%B0%D1%82%D0%B8%D0%BD%D0%B0%D0%BD%D0%BD%D1%8F-%D0%B4%D0%B8%D1%85%D0%B0%D0%BD%D0%BD%D1%8F-%D1%80%D0%B8%D1%82%D0%BC-%D1%81%D0%BA%D0%BE%D1%80%D0%BE%D0%BC%D0%BE%D0%B2%D0%BA%D0%B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hyperlink" Target="https://wordwall.net/uk/myactivities/folder/6946223/%D0%B0%D0%B2%D1%82%D0%BE%D0%BC%D0%B0%D1%82%D0%B8%D0%B7%D0%B0%D1%86%D1%96%D1%8F-%D0%B7%D0%B2%D1%83%D0%BA%D1%96%D0%B2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ordwall.net/uk/myactivities/folder/5237737/%D0%B0%D1%80%D1%82%D0%B8%D0%BA%D1%83%D0%BB%D1%8F%D1%86%D1%96%D0%B9%D0%BD%D1%96-%D0%B2%D0%BF%D1%80%D0%B0%D0%B2%D0%B8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14591" y="-653351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77434" y="-109368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23674">
            <a:off x="8574628" y="8547243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48651" y="8858795"/>
            <a:ext cx="2268425" cy="1990543"/>
          </a:xfrm>
          <a:custGeom>
            <a:avLst/>
            <a:gdLst/>
            <a:ahLst/>
            <a:cxnLst/>
            <a:rect l="l" t="t" r="r" b="b"/>
            <a:pathLst>
              <a:path w="2268425" h="1990543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14591" y="3572091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89271" y="-1202197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778935" y="8261739"/>
            <a:ext cx="3287385" cy="3184654"/>
          </a:xfrm>
          <a:custGeom>
            <a:avLst/>
            <a:gdLst/>
            <a:ahLst/>
            <a:cxnLst/>
            <a:rect l="l" t="t" r="r" b="b"/>
            <a:pathLst>
              <a:path w="3287385" h="3184654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083439" y="9151851"/>
            <a:ext cx="4283445" cy="2039991"/>
          </a:xfrm>
          <a:custGeom>
            <a:avLst/>
            <a:gdLst/>
            <a:ahLst/>
            <a:cxnLst/>
            <a:rect l="l" t="t" r="r" b="b"/>
            <a:pathLst>
              <a:path w="4283445" h="2039991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4662">
            <a:off x="5893358" y="-2053103"/>
            <a:ext cx="4176376" cy="3664770"/>
          </a:xfrm>
          <a:custGeom>
            <a:avLst/>
            <a:gdLst/>
            <a:ahLst/>
            <a:cxnLst/>
            <a:rect l="l" t="t" r="r" b="b"/>
            <a:pathLst>
              <a:path w="4176376" h="3664770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921926" y="2909913"/>
            <a:ext cx="13022273" cy="3883004"/>
            <a:chOff x="0" y="0"/>
            <a:chExt cx="2990689" cy="8917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90689" cy="891769"/>
            </a:xfrm>
            <a:custGeom>
              <a:avLst/>
              <a:gdLst/>
              <a:ahLst/>
              <a:cxnLst/>
              <a:rect l="l" t="t" r="r" b="b"/>
              <a:pathLst>
                <a:path w="2990689" h="891769">
                  <a:moveTo>
                    <a:pt x="8918" y="0"/>
                  </a:moveTo>
                  <a:lnTo>
                    <a:pt x="2981772" y="0"/>
                  </a:lnTo>
                  <a:cubicBezTo>
                    <a:pt x="2986697" y="0"/>
                    <a:pt x="2990689" y="3993"/>
                    <a:pt x="2990689" y="8918"/>
                  </a:cubicBezTo>
                  <a:lnTo>
                    <a:pt x="2990689" y="882851"/>
                  </a:lnTo>
                  <a:cubicBezTo>
                    <a:pt x="2990689" y="887776"/>
                    <a:pt x="2986697" y="891769"/>
                    <a:pt x="2981772" y="891769"/>
                  </a:cubicBezTo>
                  <a:lnTo>
                    <a:pt x="8918" y="891769"/>
                  </a:lnTo>
                  <a:cubicBezTo>
                    <a:pt x="3993" y="891769"/>
                    <a:pt x="0" y="887776"/>
                    <a:pt x="0" y="882851"/>
                  </a:cubicBezTo>
                  <a:lnTo>
                    <a:pt x="0" y="8918"/>
                  </a:lnTo>
                  <a:cubicBezTo>
                    <a:pt x="0" y="3993"/>
                    <a:pt x="3993" y="0"/>
                    <a:pt x="8918" y="0"/>
                  </a:cubicBezTo>
                  <a:close/>
                </a:path>
              </a:pathLst>
            </a:custGeom>
            <a:solidFill>
              <a:srgbClr val="FFE4B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2990689" cy="9012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81397" y="8334545"/>
            <a:ext cx="11101466" cy="877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2"/>
              </a:lnSpc>
            </a:pPr>
            <a:r>
              <a:rPr lang="en-US" sz="2673" b="1" spc="237" dirty="0">
                <a:solidFill>
                  <a:srgbClr val="40404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АВТОР: КОРОЛЬ НАТАЛ</a:t>
            </a:r>
            <a:r>
              <a:rPr lang="uk-UA" sz="2673" b="1" spc="237" dirty="0">
                <a:solidFill>
                  <a:srgbClr val="40404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І</a:t>
            </a:r>
            <a:r>
              <a:rPr lang="en-US" sz="2673" b="1" spc="237" dirty="0">
                <a:solidFill>
                  <a:srgbClr val="404040"/>
                </a:solidFill>
                <a:latin typeface="Agrandir Medium"/>
                <a:ea typeface="Agrandir Medium"/>
                <a:cs typeface="Agrandir Medium"/>
                <a:sym typeface="Agrandir Medium"/>
              </a:rPr>
              <a:t>Я ПЕТРІВНА</a:t>
            </a:r>
          </a:p>
          <a:p>
            <a:pPr marL="0" lvl="0" indent="0" algn="ctr">
              <a:lnSpc>
                <a:spcPts val="3502"/>
              </a:lnSpc>
            </a:pPr>
            <a:endParaRPr lang="en-US" sz="2673" b="1" spc="237" dirty="0">
              <a:solidFill>
                <a:srgbClr val="404040"/>
              </a:solidFill>
              <a:latin typeface="Agrandir Medium"/>
              <a:ea typeface="Agrandir Medium"/>
              <a:cs typeface="Agrandir Medium"/>
              <a:sym typeface="Agrandir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291181" y="3088158"/>
            <a:ext cx="12283762" cy="420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3799" b="1">
                <a:solidFill>
                  <a:srgbClr val="404040"/>
                </a:solidFill>
                <a:latin typeface="Agrandir Bold"/>
                <a:ea typeface="Agrandir Bold"/>
                <a:cs typeface="Agrandir Bold"/>
                <a:sym typeface="Agrandir Bold"/>
              </a:rPr>
              <a:t>“ВИКОРИСТАННЯ ОНЛАЙН-ІГОР НА ЛОГОПЕДИЧНИХ ЗАНЯТТЯХ: ІНДИВІДУАЛІЗАЦІЯ ТА АДАПТАЦІЯ ДО ПОТРЕБ ДОШКІЛЬНИКІВ ЗАСОБАМИ ІНТЕРАКТИВНОГО НАВЧАЛЬНОГО ЗАСТОСУНКУ WORDWALL” </a:t>
            </a:r>
          </a:p>
          <a:p>
            <a:pPr marL="0" lvl="0" indent="0" algn="ctr">
              <a:lnSpc>
                <a:spcPts val="7859"/>
              </a:lnSpc>
              <a:spcBef>
                <a:spcPct val="0"/>
              </a:spcBef>
            </a:pPr>
            <a:endParaRPr lang="en-US" sz="3799" b="1">
              <a:solidFill>
                <a:srgbClr val="40404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73535" y="3603782"/>
            <a:ext cx="12340930" cy="5112705"/>
            <a:chOff x="0" y="0"/>
            <a:chExt cx="3250286" cy="13465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50286" cy="1346556"/>
            </a:xfrm>
            <a:custGeom>
              <a:avLst/>
              <a:gdLst/>
              <a:ahLst/>
              <a:cxnLst/>
              <a:rect l="l" t="t" r="r" b="b"/>
              <a:pathLst>
                <a:path w="3250286" h="1346556">
                  <a:moveTo>
                    <a:pt x="31994" y="0"/>
                  </a:moveTo>
                  <a:lnTo>
                    <a:pt x="3218292" y="0"/>
                  </a:lnTo>
                  <a:cubicBezTo>
                    <a:pt x="3235962" y="0"/>
                    <a:pt x="3250286" y="14324"/>
                    <a:pt x="3250286" y="31994"/>
                  </a:cubicBezTo>
                  <a:lnTo>
                    <a:pt x="3250286" y="1314562"/>
                  </a:lnTo>
                  <a:cubicBezTo>
                    <a:pt x="3250286" y="1332232"/>
                    <a:pt x="3235962" y="1346556"/>
                    <a:pt x="3218292" y="1346556"/>
                  </a:cubicBezTo>
                  <a:lnTo>
                    <a:pt x="31994" y="1346556"/>
                  </a:lnTo>
                  <a:cubicBezTo>
                    <a:pt x="14324" y="1346556"/>
                    <a:pt x="0" y="1332232"/>
                    <a:pt x="0" y="1314562"/>
                  </a:cubicBezTo>
                  <a:lnTo>
                    <a:pt x="0" y="31994"/>
                  </a:lnTo>
                  <a:cubicBezTo>
                    <a:pt x="0" y="14324"/>
                    <a:pt x="14324" y="0"/>
                    <a:pt x="31994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3250286" cy="1337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214591" y="683416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323134" y="-425331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214591" y="-1246789"/>
            <a:ext cx="3669227" cy="4550979"/>
          </a:xfrm>
          <a:custGeom>
            <a:avLst/>
            <a:gdLst/>
            <a:ahLst/>
            <a:cxnLst/>
            <a:rect l="l" t="t" r="r" b="b"/>
            <a:pathLst>
              <a:path w="3669227" h="4550979">
                <a:moveTo>
                  <a:pt x="0" y="0"/>
                </a:moveTo>
                <a:lnTo>
                  <a:pt x="3669227" y="0"/>
                </a:lnTo>
                <a:lnTo>
                  <a:pt x="3669227" y="4550978"/>
                </a:lnTo>
                <a:lnTo>
                  <a:pt x="0" y="45509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86581" y="2025552"/>
            <a:ext cx="9041760" cy="15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7"/>
              </a:lnSpc>
            </a:pPr>
            <a:r>
              <a:rPr lang="en-US" sz="5799" b="1">
                <a:solidFill>
                  <a:srgbClr val="404040"/>
                </a:solidFill>
                <a:latin typeface="Agrandir Bold"/>
                <a:ea typeface="Agrandir Bold"/>
                <a:cs typeface="Agrandir Bold"/>
                <a:sym typeface="Agrandir Bold"/>
              </a:rPr>
              <a:t>ЧОМУ ОНЛАЙН-ІГРИ?</a:t>
            </a:r>
          </a:p>
          <a:p>
            <a:pPr marL="0" lvl="0" indent="0" algn="ctr">
              <a:lnSpc>
                <a:spcPts val="3667"/>
              </a:lnSpc>
              <a:spcBef>
                <a:spcPct val="0"/>
              </a:spcBef>
            </a:pPr>
            <a:endParaRPr lang="en-US" sz="5799" b="1">
              <a:solidFill>
                <a:srgbClr val="404040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7073409" y="3135912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104507" y="4421060"/>
            <a:ext cx="8078986" cy="334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404040"/>
                </a:solidFill>
                <a:latin typeface="Agrandir"/>
                <a:ea typeface="Agrandir"/>
                <a:cs typeface="Agrandir"/>
                <a:sym typeface="Agrandir"/>
              </a:rPr>
              <a:t>• МОТИВАЦІЯ ТА ІНТЕРЕС ДІТЕЙ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299">
              <a:solidFill>
                <a:srgbClr val="404040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404040"/>
                </a:solidFill>
                <a:latin typeface="Agrandir"/>
                <a:ea typeface="Agrandir"/>
                <a:cs typeface="Agrandir"/>
                <a:sym typeface="Agrandir"/>
              </a:rPr>
              <a:t>• ПОЄДНАННЯ ГРИ ТА НАВЧАННЯ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299">
              <a:solidFill>
                <a:srgbClr val="404040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404040"/>
                </a:solidFill>
                <a:latin typeface="Agrandir"/>
                <a:ea typeface="Agrandir"/>
                <a:cs typeface="Agrandir"/>
                <a:sym typeface="Agrandir"/>
              </a:rPr>
              <a:t>• ВИКОРИСТАННЯ ОНЛАЙН ТА ОФЛАЙН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299">
              <a:solidFill>
                <a:srgbClr val="40404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49680" y="1509634"/>
            <a:ext cx="5498442" cy="1512994"/>
          </a:xfrm>
          <a:custGeom>
            <a:avLst/>
            <a:gdLst/>
            <a:ahLst/>
            <a:cxnLst/>
            <a:rect l="l" t="t" r="r" b="b"/>
            <a:pathLst>
              <a:path w="5498442" h="1512994">
                <a:moveTo>
                  <a:pt x="0" y="0"/>
                </a:moveTo>
                <a:lnTo>
                  <a:pt x="5498442" y="0"/>
                </a:lnTo>
                <a:lnTo>
                  <a:pt x="5498442" y="1512994"/>
                </a:lnTo>
                <a:lnTo>
                  <a:pt x="0" y="1512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66672">
            <a:off x="8349206" y="2812657"/>
            <a:ext cx="1134733" cy="3559945"/>
          </a:xfrm>
          <a:custGeom>
            <a:avLst/>
            <a:gdLst/>
            <a:ahLst/>
            <a:cxnLst/>
            <a:rect l="l" t="t" r="r" b="b"/>
            <a:pathLst>
              <a:path w="1134733" h="3559945">
                <a:moveTo>
                  <a:pt x="0" y="0"/>
                </a:moveTo>
                <a:lnTo>
                  <a:pt x="1134733" y="0"/>
                </a:lnTo>
                <a:lnTo>
                  <a:pt x="1134733" y="3559945"/>
                </a:lnTo>
                <a:lnTo>
                  <a:pt x="0" y="3559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957321">
            <a:off x="15230791" y="3098028"/>
            <a:ext cx="1290695" cy="4049240"/>
          </a:xfrm>
          <a:custGeom>
            <a:avLst/>
            <a:gdLst/>
            <a:ahLst/>
            <a:cxnLst/>
            <a:rect l="l" t="t" r="r" b="b"/>
            <a:pathLst>
              <a:path w="1290695" h="4049240">
                <a:moveTo>
                  <a:pt x="0" y="0"/>
                </a:moveTo>
                <a:lnTo>
                  <a:pt x="1290696" y="0"/>
                </a:lnTo>
                <a:lnTo>
                  <a:pt x="1290696" y="4049241"/>
                </a:lnTo>
                <a:lnTo>
                  <a:pt x="0" y="40492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655651">
            <a:off x="11765179" y="3622364"/>
            <a:ext cx="1157340" cy="3630871"/>
          </a:xfrm>
          <a:custGeom>
            <a:avLst/>
            <a:gdLst/>
            <a:ahLst/>
            <a:cxnLst/>
            <a:rect l="l" t="t" r="r" b="b"/>
            <a:pathLst>
              <a:path w="1157340" h="3630871">
                <a:moveTo>
                  <a:pt x="0" y="0"/>
                </a:moveTo>
                <a:lnTo>
                  <a:pt x="1157341" y="0"/>
                </a:lnTo>
                <a:lnTo>
                  <a:pt x="1157341" y="3630871"/>
                </a:lnTo>
                <a:lnTo>
                  <a:pt x="0" y="3630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99058" y="-1848751"/>
            <a:ext cx="7315200" cy="3697501"/>
          </a:xfrm>
          <a:custGeom>
            <a:avLst/>
            <a:gdLst/>
            <a:ahLst/>
            <a:cxnLst/>
            <a:rect l="l" t="t" r="r" b="b"/>
            <a:pathLst>
              <a:path w="7315200" h="3697501">
                <a:moveTo>
                  <a:pt x="0" y="0"/>
                </a:moveTo>
                <a:lnTo>
                  <a:pt x="7315200" y="0"/>
                </a:lnTo>
                <a:lnTo>
                  <a:pt x="7315200" y="3697502"/>
                </a:lnTo>
                <a:lnTo>
                  <a:pt x="0" y="3697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-4171073" y="2169275"/>
            <a:ext cx="7315200" cy="3697501"/>
          </a:xfrm>
          <a:custGeom>
            <a:avLst/>
            <a:gdLst/>
            <a:ahLst/>
            <a:cxnLst/>
            <a:rect l="l" t="t" r="r" b="b"/>
            <a:pathLst>
              <a:path w="7315200" h="3697501">
                <a:moveTo>
                  <a:pt x="0" y="0"/>
                </a:moveTo>
                <a:lnTo>
                  <a:pt x="7315200" y="0"/>
                </a:lnTo>
                <a:lnTo>
                  <a:pt x="7315200" y="3697501"/>
                </a:lnTo>
                <a:lnTo>
                  <a:pt x="0" y="3697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513473" y="8704073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43702" y="328358"/>
            <a:ext cx="7345741" cy="116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0"/>
              </a:lnSpc>
              <a:spcBef>
                <a:spcPct val="0"/>
              </a:spcBef>
            </a:pPr>
            <a:r>
              <a:rPr lang="en-US" sz="6099" b="1">
                <a:solidFill>
                  <a:srgbClr val="404040"/>
                </a:solidFill>
                <a:latin typeface="Agrandir Bold"/>
                <a:ea typeface="Agrandir Bold"/>
                <a:cs typeface="Agrandir Bold"/>
                <a:sym typeface="Agrandir Bold"/>
              </a:rPr>
              <a:t>МОЖЛИВОСТІ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4352" y="3427475"/>
            <a:ext cx="4930676" cy="17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404040"/>
                </a:solidFill>
                <a:latin typeface="Agrandir"/>
                <a:ea typeface="Agrandir"/>
                <a:cs typeface="Agrandir"/>
                <a:sym typeface="Agrandir"/>
              </a:rPr>
              <a:t>• ГНУЧКІ НАЛАШТУВАННЯ СКЛАДНОСТІ ТА ЧАСУ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41693" y="6502525"/>
            <a:ext cx="5451250" cy="11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404040"/>
                </a:solidFill>
                <a:latin typeface="Agrandir"/>
                <a:ea typeface="Agrandir"/>
                <a:cs typeface="Agrandir"/>
                <a:sym typeface="Agrandir"/>
              </a:rPr>
              <a:t>• РОБОТА З ВЛАСНИМИ МАТЕРІАЛАМИ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67160" y="7542275"/>
            <a:ext cx="6790835" cy="17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404040"/>
                </a:solidFill>
                <a:latin typeface="Agrandir"/>
                <a:ea typeface="Agrandir"/>
                <a:cs typeface="Agrandir"/>
                <a:sym typeface="Agrandir"/>
              </a:rPr>
              <a:t>РІЗНІ ФОРМАТИ ЗАВДАНЬ: ПОШУК ПАР, СОРТУВАННЯ, ВІКТОРИНИ, ПАЗЛИ</a:t>
            </a:r>
          </a:p>
        </p:txBody>
      </p:sp>
      <p:sp>
        <p:nvSpPr>
          <p:cNvPr id="14" name="Freeform 14"/>
          <p:cNvSpPr/>
          <p:nvPr/>
        </p:nvSpPr>
        <p:spPr>
          <a:xfrm>
            <a:off x="17557996" y="-96775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76139" y="9258300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-1551296" y="-3086100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94959" y="1629464"/>
            <a:ext cx="3759426" cy="1489464"/>
            <a:chOff x="0" y="0"/>
            <a:chExt cx="990137" cy="3922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0137" cy="392287"/>
            </a:xfrm>
            <a:custGeom>
              <a:avLst/>
              <a:gdLst/>
              <a:ahLst/>
              <a:cxnLst/>
              <a:rect l="l" t="t" r="r" b="b"/>
              <a:pathLst>
                <a:path w="990137" h="392287">
                  <a:moveTo>
                    <a:pt x="105026" y="0"/>
                  </a:moveTo>
                  <a:lnTo>
                    <a:pt x="885111" y="0"/>
                  </a:lnTo>
                  <a:cubicBezTo>
                    <a:pt x="943115" y="0"/>
                    <a:pt x="990137" y="47022"/>
                    <a:pt x="990137" y="105026"/>
                  </a:cubicBezTo>
                  <a:lnTo>
                    <a:pt x="990137" y="287261"/>
                  </a:lnTo>
                  <a:cubicBezTo>
                    <a:pt x="990137" y="315115"/>
                    <a:pt x="979072" y="341829"/>
                    <a:pt x="959376" y="361525"/>
                  </a:cubicBezTo>
                  <a:cubicBezTo>
                    <a:pt x="939679" y="381222"/>
                    <a:pt x="912965" y="392287"/>
                    <a:pt x="885111" y="392287"/>
                  </a:cubicBezTo>
                  <a:lnTo>
                    <a:pt x="105026" y="392287"/>
                  </a:lnTo>
                  <a:cubicBezTo>
                    <a:pt x="77171" y="392287"/>
                    <a:pt x="50458" y="381222"/>
                    <a:pt x="30761" y="361525"/>
                  </a:cubicBezTo>
                  <a:cubicBezTo>
                    <a:pt x="11065" y="341829"/>
                    <a:pt x="0" y="315115"/>
                    <a:pt x="0" y="287261"/>
                  </a:cubicBezTo>
                  <a:lnTo>
                    <a:pt x="0" y="105026"/>
                  </a:lnTo>
                  <a:cubicBezTo>
                    <a:pt x="0" y="77171"/>
                    <a:pt x="11065" y="50458"/>
                    <a:pt x="30761" y="30761"/>
                  </a:cubicBezTo>
                  <a:cubicBezTo>
                    <a:pt x="50458" y="11065"/>
                    <a:pt x="77171" y="0"/>
                    <a:pt x="105026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990137" cy="382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14217" y="5481870"/>
            <a:ext cx="3629783" cy="1656958"/>
            <a:chOff x="0" y="0"/>
            <a:chExt cx="955992" cy="43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5992" cy="436400"/>
            </a:xfrm>
            <a:custGeom>
              <a:avLst/>
              <a:gdLst/>
              <a:ahLst/>
              <a:cxnLst/>
              <a:rect l="l" t="t" r="r" b="b"/>
              <a:pathLst>
                <a:path w="955992" h="436400">
                  <a:moveTo>
                    <a:pt x="108777" y="0"/>
                  </a:moveTo>
                  <a:lnTo>
                    <a:pt x="847215" y="0"/>
                  </a:lnTo>
                  <a:cubicBezTo>
                    <a:pt x="876064" y="0"/>
                    <a:pt x="903732" y="11460"/>
                    <a:pt x="924132" y="31860"/>
                  </a:cubicBezTo>
                  <a:cubicBezTo>
                    <a:pt x="944532" y="52260"/>
                    <a:pt x="955992" y="79928"/>
                    <a:pt x="955992" y="108777"/>
                  </a:cubicBezTo>
                  <a:lnTo>
                    <a:pt x="955992" y="327623"/>
                  </a:lnTo>
                  <a:cubicBezTo>
                    <a:pt x="955992" y="356473"/>
                    <a:pt x="944532" y="384141"/>
                    <a:pt x="924132" y="404540"/>
                  </a:cubicBezTo>
                  <a:cubicBezTo>
                    <a:pt x="903732" y="424940"/>
                    <a:pt x="876064" y="436400"/>
                    <a:pt x="847215" y="436400"/>
                  </a:cubicBezTo>
                  <a:lnTo>
                    <a:pt x="108777" y="436400"/>
                  </a:lnTo>
                  <a:cubicBezTo>
                    <a:pt x="79928" y="436400"/>
                    <a:pt x="52260" y="424940"/>
                    <a:pt x="31860" y="404540"/>
                  </a:cubicBezTo>
                  <a:cubicBezTo>
                    <a:pt x="11460" y="384141"/>
                    <a:pt x="0" y="356473"/>
                    <a:pt x="0" y="327623"/>
                  </a:cubicBezTo>
                  <a:lnTo>
                    <a:pt x="0" y="108777"/>
                  </a:lnTo>
                  <a:cubicBezTo>
                    <a:pt x="0" y="79928"/>
                    <a:pt x="11460" y="52260"/>
                    <a:pt x="31860" y="31860"/>
                  </a:cubicBezTo>
                  <a:cubicBezTo>
                    <a:pt x="52260" y="11460"/>
                    <a:pt x="79928" y="0"/>
                    <a:pt x="108777" y="0"/>
                  </a:cubicBezTo>
                  <a:close/>
                </a:path>
              </a:pathLst>
            </a:custGeom>
            <a:solidFill>
              <a:srgbClr val="F7BB9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955992" cy="42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98531" y="1635980"/>
            <a:ext cx="3367048" cy="1782799"/>
            <a:chOff x="0" y="0"/>
            <a:chExt cx="886795" cy="4695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6795" cy="469544"/>
            </a:xfrm>
            <a:custGeom>
              <a:avLst/>
              <a:gdLst/>
              <a:ahLst/>
              <a:cxnLst/>
              <a:rect l="l" t="t" r="r" b="b"/>
              <a:pathLst>
                <a:path w="886795" h="469544">
                  <a:moveTo>
                    <a:pt x="117265" y="0"/>
                  </a:moveTo>
                  <a:lnTo>
                    <a:pt x="769529" y="0"/>
                  </a:lnTo>
                  <a:cubicBezTo>
                    <a:pt x="800630" y="0"/>
                    <a:pt x="830457" y="12355"/>
                    <a:pt x="852448" y="34346"/>
                  </a:cubicBezTo>
                  <a:cubicBezTo>
                    <a:pt x="874440" y="56338"/>
                    <a:pt x="886795" y="86165"/>
                    <a:pt x="886795" y="117265"/>
                  </a:cubicBezTo>
                  <a:lnTo>
                    <a:pt x="886795" y="352278"/>
                  </a:lnTo>
                  <a:cubicBezTo>
                    <a:pt x="886795" y="383379"/>
                    <a:pt x="874440" y="413206"/>
                    <a:pt x="852448" y="435197"/>
                  </a:cubicBezTo>
                  <a:cubicBezTo>
                    <a:pt x="830457" y="457189"/>
                    <a:pt x="800630" y="469544"/>
                    <a:pt x="769529" y="469544"/>
                  </a:cubicBezTo>
                  <a:lnTo>
                    <a:pt x="117265" y="469544"/>
                  </a:lnTo>
                  <a:cubicBezTo>
                    <a:pt x="86165" y="469544"/>
                    <a:pt x="56338" y="457189"/>
                    <a:pt x="34346" y="435197"/>
                  </a:cubicBezTo>
                  <a:cubicBezTo>
                    <a:pt x="12355" y="413206"/>
                    <a:pt x="0" y="383379"/>
                    <a:pt x="0" y="352278"/>
                  </a:cubicBezTo>
                  <a:lnTo>
                    <a:pt x="0" y="117265"/>
                  </a:lnTo>
                  <a:cubicBezTo>
                    <a:pt x="0" y="86165"/>
                    <a:pt x="12355" y="56338"/>
                    <a:pt x="34346" y="34346"/>
                  </a:cubicBezTo>
                  <a:cubicBezTo>
                    <a:pt x="56338" y="12355"/>
                    <a:pt x="86165" y="0"/>
                    <a:pt x="117265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886795" cy="460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92252" y="4665459"/>
            <a:ext cx="3367048" cy="1698201"/>
            <a:chOff x="0" y="0"/>
            <a:chExt cx="886795" cy="4472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6795" cy="447263"/>
            </a:xfrm>
            <a:custGeom>
              <a:avLst/>
              <a:gdLst/>
              <a:ahLst/>
              <a:cxnLst/>
              <a:rect l="l" t="t" r="r" b="b"/>
              <a:pathLst>
                <a:path w="886795" h="447263">
                  <a:moveTo>
                    <a:pt x="117265" y="0"/>
                  </a:moveTo>
                  <a:lnTo>
                    <a:pt x="769529" y="0"/>
                  </a:lnTo>
                  <a:cubicBezTo>
                    <a:pt x="800630" y="0"/>
                    <a:pt x="830457" y="12355"/>
                    <a:pt x="852448" y="34346"/>
                  </a:cubicBezTo>
                  <a:cubicBezTo>
                    <a:pt x="874440" y="56338"/>
                    <a:pt x="886795" y="86165"/>
                    <a:pt x="886795" y="117265"/>
                  </a:cubicBezTo>
                  <a:lnTo>
                    <a:pt x="886795" y="329997"/>
                  </a:lnTo>
                  <a:cubicBezTo>
                    <a:pt x="886795" y="361098"/>
                    <a:pt x="874440" y="390925"/>
                    <a:pt x="852448" y="412917"/>
                  </a:cubicBezTo>
                  <a:cubicBezTo>
                    <a:pt x="830457" y="434908"/>
                    <a:pt x="800630" y="447263"/>
                    <a:pt x="769529" y="447263"/>
                  </a:cubicBezTo>
                  <a:lnTo>
                    <a:pt x="117265" y="447263"/>
                  </a:lnTo>
                  <a:cubicBezTo>
                    <a:pt x="86165" y="447263"/>
                    <a:pt x="56338" y="434908"/>
                    <a:pt x="34346" y="412917"/>
                  </a:cubicBezTo>
                  <a:cubicBezTo>
                    <a:pt x="12355" y="390925"/>
                    <a:pt x="0" y="361098"/>
                    <a:pt x="0" y="329997"/>
                  </a:cubicBezTo>
                  <a:lnTo>
                    <a:pt x="0" y="117265"/>
                  </a:lnTo>
                  <a:cubicBezTo>
                    <a:pt x="0" y="86165"/>
                    <a:pt x="12355" y="56338"/>
                    <a:pt x="34346" y="34346"/>
                  </a:cubicBezTo>
                  <a:cubicBezTo>
                    <a:pt x="56338" y="12355"/>
                    <a:pt x="86165" y="0"/>
                    <a:pt x="117265" y="0"/>
                  </a:cubicBezTo>
                  <a:close/>
                </a:path>
              </a:pathLst>
            </a:custGeom>
            <a:solidFill>
              <a:srgbClr val="84D3B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886795" cy="437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2561400">
            <a:off x="4975915" y="1777268"/>
            <a:ext cx="1134733" cy="3559945"/>
          </a:xfrm>
          <a:custGeom>
            <a:avLst/>
            <a:gdLst/>
            <a:ahLst/>
            <a:cxnLst/>
            <a:rect l="l" t="t" r="r" b="b"/>
            <a:pathLst>
              <a:path w="1134733" h="3559945">
                <a:moveTo>
                  <a:pt x="0" y="0"/>
                </a:moveTo>
                <a:lnTo>
                  <a:pt x="1134733" y="0"/>
                </a:lnTo>
                <a:lnTo>
                  <a:pt x="1134733" y="3559945"/>
                </a:lnTo>
                <a:lnTo>
                  <a:pt x="0" y="3559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94959" y="3418779"/>
            <a:ext cx="4943463" cy="3366511"/>
          </a:xfrm>
          <a:custGeom>
            <a:avLst/>
            <a:gdLst/>
            <a:ahLst/>
            <a:cxnLst/>
            <a:rect l="l" t="t" r="r" b="b"/>
            <a:pathLst>
              <a:path w="4943463" h="3366511">
                <a:moveTo>
                  <a:pt x="0" y="0"/>
                </a:moveTo>
                <a:lnTo>
                  <a:pt x="4943463" y="0"/>
                </a:lnTo>
                <a:lnTo>
                  <a:pt x="4943463" y="3366511"/>
                </a:lnTo>
                <a:lnTo>
                  <a:pt x="0" y="33665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5049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11270" y="7298176"/>
            <a:ext cx="5795690" cy="1960124"/>
          </a:xfrm>
          <a:custGeom>
            <a:avLst/>
            <a:gdLst/>
            <a:ahLst/>
            <a:cxnLst/>
            <a:rect l="l" t="t" r="r" b="b"/>
            <a:pathLst>
              <a:path w="5795690" h="1960124">
                <a:moveTo>
                  <a:pt x="0" y="0"/>
                </a:moveTo>
                <a:lnTo>
                  <a:pt x="5795690" y="0"/>
                </a:lnTo>
                <a:lnTo>
                  <a:pt x="5795690" y="1960124"/>
                </a:lnTo>
                <a:lnTo>
                  <a:pt x="0" y="19601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1027" r="-5497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006407" y="5674420"/>
            <a:ext cx="637262" cy="824692"/>
          </a:xfrm>
          <a:custGeom>
            <a:avLst/>
            <a:gdLst/>
            <a:ahLst/>
            <a:cxnLst/>
            <a:rect l="l" t="t" r="r" b="b"/>
            <a:pathLst>
              <a:path w="637262" h="824692">
                <a:moveTo>
                  <a:pt x="0" y="0"/>
                </a:moveTo>
                <a:lnTo>
                  <a:pt x="637262" y="0"/>
                </a:lnTo>
                <a:lnTo>
                  <a:pt x="637262" y="824692"/>
                </a:lnTo>
                <a:lnTo>
                  <a:pt x="0" y="8246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845450" y="7729378"/>
            <a:ext cx="483658" cy="625911"/>
          </a:xfrm>
          <a:custGeom>
            <a:avLst/>
            <a:gdLst/>
            <a:ahLst/>
            <a:cxnLst/>
            <a:rect l="l" t="t" r="r" b="b"/>
            <a:pathLst>
              <a:path w="483658" h="625911">
                <a:moveTo>
                  <a:pt x="0" y="0"/>
                </a:moveTo>
                <a:lnTo>
                  <a:pt x="483659" y="0"/>
                </a:lnTo>
                <a:lnTo>
                  <a:pt x="483659" y="625911"/>
                </a:lnTo>
                <a:lnTo>
                  <a:pt x="0" y="6259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440310" y="3740558"/>
            <a:ext cx="6225270" cy="1109519"/>
          </a:xfrm>
          <a:custGeom>
            <a:avLst/>
            <a:gdLst/>
            <a:ahLst/>
            <a:cxnLst/>
            <a:rect l="l" t="t" r="r" b="b"/>
            <a:pathLst>
              <a:path w="6225270" h="1109519">
                <a:moveTo>
                  <a:pt x="0" y="0"/>
                </a:moveTo>
                <a:lnTo>
                  <a:pt x="6225269" y="0"/>
                </a:lnTo>
                <a:lnTo>
                  <a:pt x="6225269" y="1109519"/>
                </a:lnTo>
                <a:lnTo>
                  <a:pt x="0" y="11095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5033" b="-76664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8031624" y="3866009"/>
            <a:ext cx="350673" cy="453812"/>
          </a:xfrm>
          <a:custGeom>
            <a:avLst/>
            <a:gdLst/>
            <a:ahLst/>
            <a:cxnLst/>
            <a:rect l="l" t="t" r="r" b="b"/>
            <a:pathLst>
              <a:path w="350673" h="453812">
                <a:moveTo>
                  <a:pt x="0" y="0"/>
                </a:moveTo>
                <a:lnTo>
                  <a:pt x="350673" y="0"/>
                </a:lnTo>
                <a:lnTo>
                  <a:pt x="350673" y="453811"/>
                </a:lnTo>
                <a:lnTo>
                  <a:pt x="0" y="453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659786" y="207492"/>
            <a:ext cx="14968428" cy="1366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38"/>
              </a:lnSpc>
              <a:spcBef>
                <a:spcPct val="0"/>
              </a:spcBef>
            </a:pPr>
            <a:r>
              <a:rPr lang="en-US" sz="7205" b="1">
                <a:solidFill>
                  <a:srgbClr val="404040"/>
                </a:solidFill>
                <a:latin typeface="Agrandir Bold"/>
                <a:ea typeface="Agrandir Bold"/>
                <a:cs typeface="Agrandir Bold"/>
                <a:sym typeface="Agrandir Bold"/>
              </a:rPr>
              <a:t>ЯК СТВОРИТИ ГРУ</a:t>
            </a:r>
          </a:p>
        </p:txBody>
      </p:sp>
      <p:sp>
        <p:nvSpPr>
          <p:cNvPr id="23" name="Freeform 23"/>
          <p:cNvSpPr/>
          <p:nvPr/>
        </p:nvSpPr>
        <p:spPr>
          <a:xfrm rot="-7726540">
            <a:off x="7765819" y="1265424"/>
            <a:ext cx="1232955" cy="3868094"/>
          </a:xfrm>
          <a:custGeom>
            <a:avLst/>
            <a:gdLst/>
            <a:ahLst/>
            <a:cxnLst/>
            <a:rect l="l" t="t" r="r" b="b"/>
            <a:pathLst>
              <a:path w="1232955" h="3868094">
                <a:moveTo>
                  <a:pt x="0" y="0"/>
                </a:moveTo>
                <a:lnTo>
                  <a:pt x="1232955" y="0"/>
                </a:lnTo>
                <a:lnTo>
                  <a:pt x="1232955" y="3868094"/>
                </a:lnTo>
                <a:lnTo>
                  <a:pt x="0" y="386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3873456">
            <a:off x="14894673" y="1414703"/>
            <a:ext cx="1086444" cy="3408451"/>
          </a:xfrm>
          <a:custGeom>
            <a:avLst/>
            <a:gdLst/>
            <a:ahLst/>
            <a:cxnLst/>
            <a:rect l="l" t="t" r="r" b="b"/>
            <a:pathLst>
              <a:path w="1086444" h="3408451">
                <a:moveTo>
                  <a:pt x="0" y="0"/>
                </a:moveTo>
                <a:lnTo>
                  <a:pt x="1086444" y="0"/>
                </a:lnTo>
                <a:lnTo>
                  <a:pt x="1086444" y="3408451"/>
                </a:lnTo>
                <a:lnTo>
                  <a:pt x="0" y="34084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0186902" y="6499112"/>
            <a:ext cx="7410701" cy="3239094"/>
          </a:xfrm>
          <a:custGeom>
            <a:avLst/>
            <a:gdLst/>
            <a:ahLst/>
            <a:cxnLst/>
            <a:rect l="l" t="t" r="r" b="b"/>
            <a:pathLst>
              <a:path w="7410701" h="3239094">
                <a:moveTo>
                  <a:pt x="0" y="0"/>
                </a:moveTo>
                <a:lnTo>
                  <a:pt x="7410701" y="0"/>
                </a:lnTo>
                <a:lnTo>
                  <a:pt x="7410701" y="3239094"/>
                </a:lnTo>
                <a:lnTo>
                  <a:pt x="0" y="32390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830439" y="9459285"/>
            <a:ext cx="350673" cy="453812"/>
          </a:xfrm>
          <a:custGeom>
            <a:avLst/>
            <a:gdLst/>
            <a:ahLst/>
            <a:cxnLst/>
            <a:rect l="l" t="t" r="r" b="b"/>
            <a:pathLst>
              <a:path w="350673" h="453812">
                <a:moveTo>
                  <a:pt x="0" y="0"/>
                </a:moveTo>
                <a:lnTo>
                  <a:pt x="350673" y="0"/>
                </a:lnTo>
                <a:lnTo>
                  <a:pt x="350673" y="453811"/>
                </a:lnTo>
                <a:lnTo>
                  <a:pt x="0" y="453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29973" y="2050854"/>
            <a:ext cx="3524412" cy="53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7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ОБРАТИ ШАБЛОН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684409" y="5579170"/>
            <a:ext cx="3289398" cy="120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2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ДОДАТИ СЛОВА, ЗОБРАЖЕННЯ ЧИ АУДІО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06075" y="2079429"/>
            <a:ext cx="2935427" cy="102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ВНЕСТИ ПОТРІБНИЙ ТЕКСТ, ОБРАТИ ШАБЛОН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106166" y="5049562"/>
            <a:ext cx="2907325" cy="77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0"/>
              </a:lnSpc>
              <a:spcBef>
                <a:spcPct val="0"/>
              </a:spcBef>
            </a:pPr>
            <a:r>
              <a:rPr lang="en-US" sz="217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ЗБЕРЕГТИ У ВІДПОВІДНУ ПАПКУ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20234" y="1049074"/>
            <a:ext cx="34944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12678" y="4881795"/>
            <a:ext cx="49434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76650" y="1346915"/>
            <a:ext cx="49434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28696" y="4024863"/>
            <a:ext cx="49434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3009" y="342141"/>
            <a:ext cx="3014505" cy="1709374"/>
          </a:xfrm>
          <a:custGeom>
            <a:avLst/>
            <a:gdLst/>
            <a:ahLst/>
            <a:cxnLst/>
            <a:rect l="l" t="t" r="r" b="b"/>
            <a:pathLst>
              <a:path w="3014505" h="1709374">
                <a:moveTo>
                  <a:pt x="0" y="0"/>
                </a:moveTo>
                <a:lnTo>
                  <a:pt x="3014505" y="0"/>
                </a:lnTo>
                <a:lnTo>
                  <a:pt x="3014505" y="1709375"/>
                </a:lnTo>
                <a:lnTo>
                  <a:pt x="0" y="1709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05693" y="638889"/>
            <a:ext cx="7002958" cy="3069630"/>
          </a:xfrm>
          <a:custGeom>
            <a:avLst/>
            <a:gdLst/>
            <a:ahLst/>
            <a:cxnLst/>
            <a:rect l="l" t="t" r="r" b="b"/>
            <a:pathLst>
              <a:path w="7002958" h="3069630">
                <a:moveTo>
                  <a:pt x="0" y="0"/>
                </a:moveTo>
                <a:lnTo>
                  <a:pt x="7002959" y="0"/>
                </a:lnTo>
                <a:lnTo>
                  <a:pt x="7002959" y="3069630"/>
                </a:lnTo>
                <a:lnTo>
                  <a:pt x="0" y="3069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644902" y="1594286"/>
            <a:ext cx="6470376" cy="3251364"/>
          </a:xfrm>
          <a:custGeom>
            <a:avLst/>
            <a:gdLst/>
            <a:ahLst/>
            <a:cxnLst/>
            <a:rect l="l" t="t" r="r" b="b"/>
            <a:pathLst>
              <a:path w="6470376" h="3251364">
                <a:moveTo>
                  <a:pt x="0" y="0"/>
                </a:moveTo>
                <a:lnTo>
                  <a:pt x="6470376" y="0"/>
                </a:lnTo>
                <a:lnTo>
                  <a:pt x="6470376" y="3251364"/>
                </a:lnTo>
                <a:lnTo>
                  <a:pt x="0" y="3251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16215" y="5743084"/>
            <a:ext cx="6916370" cy="3515216"/>
          </a:xfrm>
          <a:custGeom>
            <a:avLst/>
            <a:gdLst/>
            <a:ahLst/>
            <a:cxnLst/>
            <a:rect l="l" t="t" r="r" b="b"/>
            <a:pathLst>
              <a:path w="6916370" h="3515216">
                <a:moveTo>
                  <a:pt x="0" y="0"/>
                </a:moveTo>
                <a:lnTo>
                  <a:pt x="6916370" y="0"/>
                </a:lnTo>
                <a:lnTo>
                  <a:pt x="6916370" y="3515216"/>
                </a:lnTo>
                <a:lnTo>
                  <a:pt x="0" y="35152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51" r="-125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2323" y="5743084"/>
            <a:ext cx="6920851" cy="3515216"/>
          </a:xfrm>
          <a:custGeom>
            <a:avLst/>
            <a:gdLst/>
            <a:ahLst/>
            <a:cxnLst/>
            <a:rect l="l" t="t" r="r" b="b"/>
            <a:pathLst>
              <a:path w="6920851" h="3515216">
                <a:moveTo>
                  <a:pt x="0" y="0"/>
                </a:moveTo>
                <a:lnTo>
                  <a:pt x="6920851" y="0"/>
                </a:lnTo>
                <a:lnTo>
                  <a:pt x="6920851" y="3515216"/>
                </a:lnTo>
                <a:lnTo>
                  <a:pt x="0" y="35152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70262" y="1972746"/>
            <a:ext cx="2009589" cy="401918"/>
          </a:xfrm>
          <a:custGeom>
            <a:avLst/>
            <a:gdLst/>
            <a:ahLst/>
            <a:cxnLst/>
            <a:rect l="l" t="t" r="r" b="b"/>
            <a:pathLst>
              <a:path w="2009589" h="401918">
                <a:moveTo>
                  <a:pt x="0" y="0"/>
                </a:moveTo>
                <a:lnTo>
                  <a:pt x="2009589" y="0"/>
                </a:lnTo>
                <a:lnTo>
                  <a:pt x="2009589" y="401917"/>
                </a:lnTo>
                <a:lnTo>
                  <a:pt x="0" y="4019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82241" y="4078023"/>
            <a:ext cx="2009589" cy="401918"/>
          </a:xfrm>
          <a:custGeom>
            <a:avLst/>
            <a:gdLst/>
            <a:ahLst/>
            <a:cxnLst/>
            <a:rect l="l" t="t" r="r" b="b"/>
            <a:pathLst>
              <a:path w="2009589" h="401918">
                <a:moveTo>
                  <a:pt x="0" y="0"/>
                </a:moveTo>
                <a:lnTo>
                  <a:pt x="2009589" y="0"/>
                </a:lnTo>
                <a:lnTo>
                  <a:pt x="2009589" y="401918"/>
                </a:lnTo>
                <a:lnTo>
                  <a:pt x="0" y="4019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6105689" y="5133245"/>
            <a:ext cx="2009589" cy="401918"/>
          </a:xfrm>
          <a:custGeom>
            <a:avLst/>
            <a:gdLst/>
            <a:ahLst/>
            <a:cxnLst/>
            <a:rect l="l" t="t" r="r" b="b"/>
            <a:pathLst>
              <a:path w="2009589" h="401918">
                <a:moveTo>
                  <a:pt x="0" y="0"/>
                </a:moveTo>
                <a:lnTo>
                  <a:pt x="2009589" y="0"/>
                </a:lnTo>
                <a:lnTo>
                  <a:pt x="2009589" y="401918"/>
                </a:lnTo>
                <a:lnTo>
                  <a:pt x="0" y="4019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8555177" y="9629775"/>
            <a:ext cx="2009589" cy="401918"/>
          </a:xfrm>
          <a:custGeom>
            <a:avLst/>
            <a:gdLst/>
            <a:ahLst/>
            <a:cxnLst/>
            <a:rect l="l" t="t" r="r" b="b"/>
            <a:pathLst>
              <a:path w="2009589" h="401918">
                <a:moveTo>
                  <a:pt x="0" y="0"/>
                </a:moveTo>
                <a:lnTo>
                  <a:pt x="2009589" y="0"/>
                </a:lnTo>
                <a:lnTo>
                  <a:pt x="2009589" y="401918"/>
                </a:lnTo>
                <a:lnTo>
                  <a:pt x="0" y="4019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8823" y="323091"/>
            <a:ext cx="154186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05693" y="381714"/>
            <a:ext cx="15418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93684" y="1168254"/>
            <a:ext cx="14391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72042" y="5388795"/>
            <a:ext cx="14391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4.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2323" y="5388795"/>
            <a:ext cx="14391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5.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860360" y="-1395653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8506" y="-1395653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9258300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83182" y="7485789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-3453053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486066" y="5428389"/>
            <a:ext cx="4243039" cy="4114800"/>
          </a:xfrm>
          <a:custGeom>
            <a:avLst/>
            <a:gdLst/>
            <a:ahLst/>
            <a:cxnLst/>
            <a:rect l="l" t="t" r="r" b="b"/>
            <a:pathLst>
              <a:path w="4243039" h="4114800">
                <a:moveTo>
                  <a:pt x="0" y="0"/>
                </a:moveTo>
                <a:lnTo>
                  <a:pt x="4243039" y="0"/>
                </a:lnTo>
                <a:lnTo>
                  <a:pt x="42430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047102" y="-1668662"/>
            <a:ext cx="7315200" cy="3697501"/>
          </a:xfrm>
          <a:custGeom>
            <a:avLst/>
            <a:gdLst/>
            <a:ahLst/>
            <a:cxnLst/>
            <a:rect l="l" t="t" r="r" b="b"/>
            <a:pathLst>
              <a:path w="7315200" h="3697501">
                <a:moveTo>
                  <a:pt x="0" y="0"/>
                </a:moveTo>
                <a:lnTo>
                  <a:pt x="7315200" y="0"/>
                </a:lnTo>
                <a:lnTo>
                  <a:pt x="7315200" y="3697501"/>
                </a:lnTo>
                <a:lnTo>
                  <a:pt x="0" y="36975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417327" y="7802525"/>
            <a:ext cx="730454" cy="804908"/>
          </a:xfrm>
          <a:custGeom>
            <a:avLst/>
            <a:gdLst/>
            <a:ahLst/>
            <a:cxnLst/>
            <a:rect l="l" t="t" r="r" b="b"/>
            <a:pathLst>
              <a:path w="730454" h="804908">
                <a:moveTo>
                  <a:pt x="0" y="0"/>
                </a:moveTo>
                <a:lnTo>
                  <a:pt x="730454" y="0"/>
                </a:lnTo>
                <a:lnTo>
                  <a:pt x="730454" y="804909"/>
                </a:lnTo>
                <a:lnTo>
                  <a:pt x="0" y="8049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762202" y="1017028"/>
            <a:ext cx="8763595" cy="101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2"/>
              </a:lnSpc>
              <a:spcBef>
                <a:spcPct val="0"/>
              </a:spcBef>
            </a:pPr>
            <a:r>
              <a:rPr lang="en-US" sz="5299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ПОРАДИ ДЛЯ ЛОГОПЕДІВ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371042"/>
            <a:ext cx="8972848" cy="11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• МАТИ КІЛЬКА УНІВЕРСАЛЬНИХ ШАБЛОНІВ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•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38951" y="5010150"/>
            <a:ext cx="9942929" cy="11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• ВИКОРИСТОВУВАТИ ПРОСТІ ТА ЗРОЗУМІЛІ КАРТИНКИ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55722" y="6855614"/>
            <a:ext cx="7010251" cy="63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• ПІДБИРАТИ ЗАВДАННЯ ЗА ВІКОМ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47781" y="7823217"/>
            <a:ext cx="5725269" cy="52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• ДАВАТИ ВИБІР ГРИ </a:t>
            </a:r>
            <a:r>
              <a:rPr lang="uk-UA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ДИТИНІ</a:t>
            </a:r>
            <a:endParaRPr lang="en-US" sz="3299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179306" y="6834922"/>
            <a:ext cx="730454" cy="804908"/>
          </a:xfrm>
          <a:custGeom>
            <a:avLst/>
            <a:gdLst/>
            <a:ahLst/>
            <a:cxnLst/>
            <a:rect l="l" t="t" r="r" b="b"/>
            <a:pathLst>
              <a:path w="730454" h="804908">
                <a:moveTo>
                  <a:pt x="0" y="0"/>
                </a:moveTo>
                <a:lnTo>
                  <a:pt x="730454" y="0"/>
                </a:lnTo>
                <a:lnTo>
                  <a:pt x="730454" y="804908"/>
                </a:lnTo>
                <a:lnTo>
                  <a:pt x="0" y="804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673724" y="4858467"/>
            <a:ext cx="730454" cy="804908"/>
          </a:xfrm>
          <a:custGeom>
            <a:avLst/>
            <a:gdLst/>
            <a:ahLst/>
            <a:cxnLst/>
            <a:rect l="l" t="t" r="r" b="b"/>
            <a:pathLst>
              <a:path w="730454" h="804908">
                <a:moveTo>
                  <a:pt x="0" y="0"/>
                </a:moveTo>
                <a:lnTo>
                  <a:pt x="730454" y="0"/>
                </a:lnTo>
                <a:lnTo>
                  <a:pt x="730454" y="804908"/>
                </a:lnTo>
                <a:lnTo>
                  <a:pt x="0" y="804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91746" y="3219359"/>
            <a:ext cx="730454" cy="804908"/>
          </a:xfrm>
          <a:custGeom>
            <a:avLst/>
            <a:gdLst/>
            <a:ahLst/>
            <a:cxnLst/>
            <a:rect l="l" t="t" r="r" b="b"/>
            <a:pathLst>
              <a:path w="730454" h="804908">
                <a:moveTo>
                  <a:pt x="0" y="0"/>
                </a:moveTo>
                <a:lnTo>
                  <a:pt x="730454" y="0"/>
                </a:lnTo>
                <a:lnTo>
                  <a:pt x="730454" y="804908"/>
                </a:lnTo>
                <a:lnTo>
                  <a:pt x="0" y="8049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0429" r="-7042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81179" y="-618983"/>
            <a:ext cx="3631257" cy="3295366"/>
          </a:xfrm>
          <a:custGeom>
            <a:avLst/>
            <a:gdLst/>
            <a:ahLst/>
            <a:cxnLst/>
            <a:rect l="l" t="t" r="r" b="b"/>
            <a:pathLst>
              <a:path w="3631257" h="3295366">
                <a:moveTo>
                  <a:pt x="0" y="0"/>
                </a:moveTo>
                <a:lnTo>
                  <a:pt x="3631257" y="0"/>
                </a:lnTo>
                <a:lnTo>
                  <a:pt x="3631257" y="3295366"/>
                </a:lnTo>
                <a:lnTo>
                  <a:pt x="0" y="3295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77434" y="-109368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23134" y="8156869"/>
            <a:ext cx="2436684" cy="2692468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523674">
            <a:off x="-768549" y="8375750"/>
            <a:ext cx="3966278" cy="3822501"/>
          </a:xfrm>
          <a:custGeom>
            <a:avLst/>
            <a:gdLst/>
            <a:ahLst/>
            <a:cxnLst/>
            <a:rect l="l" t="t" r="r" b="b"/>
            <a:pathLst>
              <a:path w="3966278" h="3822501">
                <a:moveTo>
                  <a:pt x="0" y="0"/>
                </a:moveTo>
                <a:lnTo>
                  <a:pt x="3966279" y="0"/>
                </a:lnTo>
                <a:lnTo>
                  <a:pt x="3966279" y="3822500"/>
                </a:lnTo>
                <a:lnTo>
                  <a:pt x="0" y="3822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829396">
            <a:off x="16595204" y="61939"/>
            <a:ext cx="3367561" cy="3245487"/>
          </a:xfrm>
          <a:custGeom>
            <a:avLst/>
            <a:gdLst/>
            <a:ahLst/>
            <a:cxnLst/>
            <a:rect l="l" t="t" r="r" b="b"/>
            <a:pathLst>
              <a:path w="3367561" h="3245487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381179" y="4022716"/>
            <a:ext cx="2762357" cy="4565879"/>
          </a:xfrm>
          <a:custGeom>
            <a:avLst/>
            <a:gdLst/>
            <a:ahLst/>
            <a:cxnLst/>
            <a:rect l="l" t="t" r="r" b="b"/>
            <a:pathLst>
              <a:path w="2762357" h="4565879">
                <a:moveTo>
                  <a:pt x="0" y="0"/>
                </a:moveTo>
                <a:lnTo>
                  <a:pt x="2762358" y="0"/>
                </a:lnTo>
                <a:lnTo>
                  <a:pt x="2762358" y="4565880"/>
                </a:lnTo>
                <a:lnTo>
                  <a:pt x="0" y="45658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36567" y="4592514"/>
            <a:ext cx="3102866" cy="3118458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726236">
            <a:off x="13288786" y="-648443"/>
            <a:ext cx="4156830" cy="1979691"/>
          </a:xfrm>
          <a:custGeom>
            <a:avLst/>
            <a:gdLst/>
            <a:ahLst/>
            <a:cxnLst/>
            <a:rect l="l" t="t" r="r" b="b"/>
            <a:pathLst>
              <a:path w="4156830" h="1979691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446947" y="488562"/>
            <a:ext cx="7241357" cy="88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2"/>
              </a:lnSpc>
            </a:pPr>
            <a:r>
              <a:rPr lang="en-US" sz="4451" b="1">
                <a:solidFill>
                  <a:srgbClr val="000000"/>
                </a:solidFill>
                <a:latin typeface="Agrandir Bold"/>
                <a:ea typeface="Agrandir Bold"/>
                <a:cs typeface="Agrandir Bold"/>
                <a:sym typeface="Agrandir Bold"/>
              </a:rPr>
              <a:t>КОРИСТЬ WORDWALL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19071" y="1808043"/>
            <a:ext cx="16230600" cy="6284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3"/>
              </a:lnSpc>
            </a:pP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• 🎯 МОТИВАЦІЯ – ІГРОВИЙ ФОРМАТ ПІДВИЩУЄ ІНТЕРЕС ДІТЕЙ.</a:t>
            </a:r>
          </a:p>
          <a:p>
            <a:pPr algn="l">
              <a:lnSpc>
                <a:spcPts val="5543"/>
              </a:lnSpc>
            </a:pP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• 💻 ІНТЕРАКТИВНІСТЬ – МОЖНА ПРАЦЮВАТИ НА КОМП’ЮТЕРІ, ПЛАНШЕТІ, ТЕЛЕФОНІ ЧИ ІНТЕРАКТИВНІЙ ДОШЦІ.</a:t>
            </a:r>
          </a:p>
          <a:p>
            <a:pPr algn="l">
              <a:lnSpc>
                <a:spcPts val="5543"/>
              </a:lnSpc>
            </a:pP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• 👩‍🏫 ПЕРСОНАЛІЗАЦІЯ – ВПРАВИ ПІД КОНКРЕТНІ ПОТРЕБИ ДИТИНИ (ЗВУКИ, СЛОВНИК, МОВЛЕННЯ).</a:t>
            </a:r>
          </a:p>
          <a:p>
            <a:pPr algn="l">
              <a:lnSpc>
                <a:spcPts val="5543"/>
              </a:lnSpc>
            </a:pP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• ⏱️ ЕКОНОМІЯ ЧАСУ – ШВИДКЕ СТВОРЕННЯ МАТЕРІАЛІВ ЗАВДЯКИ ШАБЛОНАМ.</a:t>
            </a:r>
          </a:p>
          <a:p>
            <a:pPr algn="l">
              <a:lnSpc>
                <a:spcPts val="5543"/>
              </a:lnSpc>
            </a:pP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• 📊 ВІДСТЕЖЕННЯ ПРОГРЕСУ – РЕЗУЛЬТАТИ </a:t>
            </a:r>
            <a:r>
              <a:rPr lang="uk-UA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ДІТЕЙ</a:t>
            </a: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ЗБЕРІГАЮТЬСЯ ДЛЯ АНАЛІЗУ.</a:t>
            </a:r>
          </a:p>
          <a:p>
            <a:pPr algn="l">
              <a:lnSpc>
                <a:spcPts val="5543"/>
              </a:lnSpc>
            </a:pPr>
            <a:r>
              <a:rPr lang="en-US" sz="3299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• 🔄 УНІВЕРСАЛЬНІСТЬ – ПІДХОДИТЬ ДЛЯ ЗАНЯТЬ, ГРУПОВОЇ РОБОТИ Й ДОМАШНІХ ЗАВДАНЬ.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41736" y="1976614"/>
            <a:ext cx="5570436" cy="5445101"/>
          </a:xfrm>
          <a:custGeom>
            <a:avLst/>
            <a:gdLst/>
            <a:ahLst/>
            <a:cxnLst/>
            <a:rect l="l" t="t" r="r" b="b"/>
            <a:pathLst>
              <a:path w="5570436" h="5445101">
                <a:moveTo>
                  <a:pt x="0" y="0"/>
                </a:moveTo>
                <a:lnTo>
                  <a:pt x="5570436" y="0"/>
                </a:lnTo>
                <a:lnTo>
                  <a:pt x="5570436" y="5445101"/>
                </a:lnTo>
                <a:lnTo>
                  <a:pt x="0" y="544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61928">
            <a:off x="15239951" y="8736190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2" y="0"/>
                </a:lnTo>
                <a:lnTo>
                  <a:pt x="2669512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38586" y="200908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59300" y="449497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1" y="0"/>
                </a:lnTo>
                <a:lnTo>
                  <a:pt x="2429181" y="4015175"/>
                </a:lnTo>
                <a:lnTo>
                  <a:pt x="0" y="4015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55663" y="6886961"/>
            <a:ext cx="1115039" cy="1254615"/>
          </a:xfrm>
          <a:custGeom>
            <a:avLst/>
            <a:gdLst/>
            <a:ahLst/>
            <a:cxnLst/>
            <a:rect l="l" t="t" r="r" b="b"/>
            <a:pathLst>
              <a:path w="1115039" h="1254615">
                <a:moveTo>
                  <a:pt x="0" y="0"/>
                </a:moveTo>
                <a:lnTo>
                  <a:pt x="1115038" y="0"/>
                </a:lnTo>
                <a:lnTo>
                  <a:pt x="1115038" y="1254614"/>
                </a:lnTo>
                <a:lnTo>
                  <a:pt x="0" y="12546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00481" y="6886961"/>
            <a:ext cx="2429181" cy="4015176"/>
          </a:xfrm>
          <a:custGeom>
            <a:avLst/>
            <a:gdLst/>
            <a:ahLst/>
            <a:cxnLst/>
            <a:rect l="l" t="t" r="r" b="b"/>
            <a:pathLst>
              <a:path w="2429181" h="4015176">
                <a:moveTo>
                  <a:pt x="0" y="0"/>
                </a:moveTo>
                <a:lnTo>
                  <a:pt x="2429181" y="0"/>
                </a:lnTo>
                <a:lnTo>
                  <a:pt x="2429181" y="4015175"/>
                </a:lnTo>
                <a:lnTo>
                  <a:pt x="0" y="4015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574707" y="7296665"/>
            <a:ext cx="2478756" cy="2404393"/>
          </a:xfrm>
          <a:custGeom>
            <a:avLst/>
            <a:gdLst/>
            <a:ahLst/>
            <a:cxnLst/>
            <a:rect l="l" t="t" r="r" b="b"/>
            <a:pathLst>
              <a:path w="2478756" h="2404393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961928">
            <a:off x="16278706" y="-1405216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2" y="0"/>
                </a:lnTo>
                <a:lnTo>
                  <a:pt x="2669512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61928">
            <a:off x="455456" y="8879835"/>
            <a:ext cx="2669512" cy="2469299"/>
          </a:xfrm>
          <a:custGeom>
            <a:avLst/>
            <a:gdLst/>
            <a:ahLst/>
            <a:cxnLst/>
            <a:rect l="l" t="t" r="r" b="b"/>
            <a:pathLst>
              <a:path w="2669512" h="2469299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42746" y="-4416401"/>
            <a:ext cx="5570436" cy="5445101"/>
          </a:xfrm>
          <a:custGeom>
            <a:avLst/>
            <a:gdLst/>
            <a:ahLst/>
            <a:cxnLst/>
            <a:rect l="l" t="t" r="r" b="b"/>
            <a:pathLst>
              <a:path w="5570436" h="5445101">
                <a:moveTo>
                  <a:pt x="0" y="0"/>
                </a:moveTo>
                <a:lnTo>
                  <a:pt x="5570436" y="0"/>
                </a:lnTo>
                <a:lnTo>
                  <a:pt x="5570436" y="5445101"/>
                </a:lnTo>
                <a:lnTo>
                  <a:pt x="0" y="5445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179923" y="9388779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613462" y="4824374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189533">
            <a:off x="10126699" y="-2625783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765356">
            <a:off x="1526972" y="-2085129"/>
            <a:ext cx="3335222" cy="3026714"/>
          </a:xfrm>
          <a:custGeom>
            <a:avLst/>
            <a:gdLst/>
            <a:ahLst/>
            <a:cxnLst/>
            <a:rect l="l" t="t" r="r" b="b"/>
            <a:pathLst>
              <a:path w="3335222" h="3026714">
                <a:moveTo>
                  <a:pt x="0" y="0"/>
                </a:moveTo>
                <a:lnTo>
                  <a:pt x="3335221" y="0"/>
                </a:lnTo>
                <a:lnTo>
                  <a:pt x="3335221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360344" y="3941782"/>
            <a:ext cx="490439" cy="469716"/>
          </a:xfrm>
          <a:custGeom>
            <a:avLst/>
            <a:gdLst/>
            <a:ahLst/>
            <a:cxnLst/>
            <a:rect l="l" t="t" r="r" b="b"/>
            <a:pathLst>
              <a:path w="490439" h="469716">
                <a:moveTo>
                  <a:pt x="0" y="0"/>
                </a:moveTo>
                <a:lnTo>
                  <a:pt x="490439" y="0"/>
                </a:lnTo>
                <a:lnTo>
                  <a:pt x="490439" y="469717"/>
                </a:lnTo>
                <a:lnTo>
                  <a:pt x="0" y="469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592190" y="1583929"/>
            <a:ext cx="1323106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АКТИВНІ ПОСИЛАННЯ НА ПАПКИ 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ІЗ ІГРАМИ У  WORDWALL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32339" y="3831109"/>
            <a:ext cx="49830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0" tooltip="https://wordwall.net/uk/myactivities/folder/5237737/%D0%B0%D1%80%D1%82%D0%B8%D0%BA%D1%83%D0%BB%D1%8F%D1%86%D1%96%D0%B9%D0%BD%D1%96-%D0%B2%D0%BF%D1%80%D0%B0%D0%B2%D0%B8"/>
              </a:rPr>
              <a:t>Артикуляційні</a:t>
            </a:r>
            <a:r>
              <a:rPr lang="en-US" sz="3399" u="sng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0" tooltip="https://wordwall.net/uk/myactivities/folder/5237737/%D0%B0%D1%80%D1%82%D0%B8%D0%BA%D1%83%D0%BB%D1%8F%D1%86%D1%96%D0%B9%D0%BD%D1%96-%D0%B2%D0%BF%D1%80%D0%B0%D0%B2%D0%B8"/>
              </a:rPr>
              <a:t> </a:t>
            </a:r>
            <a:r>
              <a:rPr lang="en-US" sz="3399" u="sng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0" tooltip="https://wordwall.net/uk/myactivities/folder/5237737/%D0%B0%D1%80%D1%82%D0%B8%D0%BA%D1%83%D0%BB%D1%8F%D1%86%D1%96%D0%B9%D0%BD%D1%96-%D0%B2%D0%BF%D1%80%D0%B0%D0%B2%D0%B8"/>
              </a:rPr>
              <a:t>вправи</a:t>
            </a:r>
            <a:endParaRPr lang="en-US" sz="3399" u="sng" dirty="0">
              <a:solidFill>
                <a:srgbClr val="000000"/>
              </a:solidFill>
              <a:latin typeface="Noto Serif Display"/>
              <a:ea typeface="Noto Serif Display"/>
              <a:cs typeface="Noto Serif Display"/>
              <a:sym typeface="Noto Serif Display"/>
              <a:hlinkClick r:id="rId10" tooltip="https://wordwall.net/uk/myactivities/folder/5237737/%D0%B0%D1%80%D1%82%D0%B8%D0%BA%D1%83%D0%BB%D1%8F%D1%86%D1%96%D0%B9%D0%BD%D1%96-%D0%B2%D0%BF%D1%80%D0%B0%D0%B2%D0%B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605564" y="4819967"/>
            <a:ext cx="472871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1" tooltip="https://wordwall.net/uk/myactivities/folder/6946223/%D0%B0%D0%B2%D1%82%D0%BE%D0%BC%D0%B0%D1%82%D0%B8%D0%B7%D0%B0%D1%86%D1%96%D1%8F-%D0%B7%D0%B2%D1%83%D0%BA%D1%96%D0%B2"/>
              </a:rPr>
              <a:t>Автоматизація</a:t>
            </a:r>
            <a:r>
              <a:rPr lang="en-US" sz="3399" u="sng" dirty="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1" tooltip="https://wordwall.net/uk/myactivities/folder/6946223/%D0%B0%D0%B2%D1%82%D0%BE%D0%BC%D0%B0%D1%82%D0%B8%D0%B7%D0%B0%D1%86%D1%96%D1%8F-%D0%B7%D0%B2%D1%83%D0%BA%D1%96%D0%B2"/>
              </a:rPr>
              <a:t> </a:t>
            </a:r>
            <a:r>
              <a:rPr lang="en-US" sz="3399" u="sng" dirty="0" err="1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1" tooltip="https://wordwall.net/uk/myactivities/folder/6946223/%D0%B0%D0%B2%D1%82%D0%BE%D0%BC%D0%B0%D1%82%D0%B8%D0%B7%D0%B0%D1%86%D1%96%D1%8F-%D0%B7%D0%B2%D1%83%D0%BA%D1%96%D0%B2"/>
              </a:rPr>
              <a:t>звуків</a:t>
            </a:r>
            <a:endParaRPr lang="en-US" sz="3399" u="sng" dirty="0">
              <a:solidFill>
                <a:srgbClr val="000000"/>
              </a:solidFill>
              <a:latin typeface="Noto Serif Display"/>
              <a:ea typeface="Noto Serif Display"/>
              <a:cs typeface="Noto Serif Display"/>
              <a:sym typeface="Noto Serif Display"/>
              <a:hlinkClick r:id="rId11" tooltip="https://wordwall.net/uk/myactivities/folder/6946223/%D0%B0%D0%B2%D1%82%D0%BE%D0%BC%D0%B0%D1%82%D0%B8%D0%B7%D0%B0%D1%86%D1%96%D1%8F-%D0%B7%D0%B2%D1%83%D0%BA%D1%96%D0%B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754312" y="6482041"/>
            <a:ext cx="50689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2" tooltip="https://wordwall.net/uk/myactivities/folder/6946071/%D0%B7%D0%B0%D1%82%D0%B8%D0%BD%D0%B0%D0%BD%D0%BD%D1%8F-%D0%B4%D0%B8%D1%85%D0%B0%D0%BD%D0%BD%D1%8F-%D1%80%D0%B8%D1%82%D0%BC-%D1%81%D0%BA%D0%BE%D1%80%D0%BE%D0%BC%D0%BE%D0%B2%D0%BA%D0%B8"/>
              </a:rPr>
              <a:t>Затинання. Просодика.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75063" y="7561185"/>
            <a:ext cx="50689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  <a:hlinkClick r:id="rId13" tooltip="https://wordwall.net/uk/myactivities/folder/6946084/%D0%B3%D1%80%D0%B0%D0%BC%D0%B0%D1%82%D0%B8%D0%BA%D0%B0"/>
              </a:rPr>
              <a:t>Граматика</a:t>
            </a:r>
          </a:p>
        </p:txBody>
      </p:sp>
      <p:sp>
        <p:nvSpPr>
          <p:cNvPr id="22" name="Freeform 22"/>
          <p:cNvSpPr/>
          <p:nvPr/>
        </p:nvSpPr>
        <p:spPr>
          <a:xfrm>
            <a:off x="12495435" y="4930641"/>
            <a:ext cx="490439" cy="469716"/>
          </a:xfrm>
          <a:custGeom>
            <a:avLst/>
            <a:gdLst/>
            <a:ahLst/>
            <a:cxnLst/>
            <a:rect l="l" t="t" r="r" b="b"/>
            <a:pathLst>
              <a:path w="490439" h="469716">
                <a:moveTo>
                  <a:pt x="0" y="0"/>
                </a:moveTo>
                <a:lnTo>
                  <a:pt x="490439" y="0"/>
                </a:lnTo>
                <a:lnTo>
                  <a:pt x="490439" y="469717"/>
                </a:lnTo>
                <a:lnTo>
                  <a:pt x="0" y="469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765224" y="6592715"/>
            <a:ext cx="490439" cy="469716"/>
          </a:xfrm>
          <a:custGeom>
            <a:avLst/>
            <a:gdLst/>
            <a:ahLst/>
            <a:cxnLst/>
            <a:rect l="l" t="t" r="r" b="b"/>
            <a:pathLst>
              <a:path w="490439" h="469716">
                <a:moveTo>
                  <a:pt x="0" y="0"/>
                </a:moveTo>
                <a:lnTo>
                  <a:pt x="490439" y="0"/>
                </a:lnTo>
                <a:lnTo>
                  <a:pt x="490439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850783" y="7649859"/>
            <a:ext cx="490439" cy="469716"/>
          </a:xfrm>
          <a:custGeom>
            <a:avLst/>
            <a:gdLst/>
            <a:ahLst/>
            <a:cxnLst/>
            <a:rect l="l" t="t" r="r" b="b"/>
            <a:pathLst>
              <a:path w="490439" h="469716">
                <a:moveTo>
                  <a:pt x="0" y="0"/>
                </a:moveTo>
                <a:lnTo>
                  <a:pt x="490439" y="0"/>
                </a:lnTo>
                <a:lnTo>
                  <a:pt x="490439" y="469717"/>
                </a:lnTo>
                <a:lnTo>
                  <a:pt x="0" y="469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236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Agrandir Medium</vt:lpstr>
      <vt:lpstr>Agrandir</vt:lpstr>
      <vt:lpstr>Noto Serif Display</vt:lpstr>
      <vt:lpstr>Calibri</vt:lpstr>
      <vt:lpstr>PT Serif Bold</vt:lpstr>
      <vt:lpstr>Agrandir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Watercolor Creative Project Presentation</dc:title>
  <dc:creator>Пользователь</dc:creator>
  <cp:lastModifiedBy>Пользователь</cp:lastModifiedBy>
  <cp:revision>5</cp:revision>
  <dcterms:created xsi:type="dcterms:W3CDTF">2006-08-16T00:00:00Z</dcterms:created>
  <dcterms:modified xsi:type="dcterms:W3CDTF">2025-08-25T19:24:47Z</dcterms:modified>
  <dc:identifier>DAGwElbSp1w</dc:identifier>
</cp:coreProperties>
</file>